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8" r:id="rId2"/>
    <p:sldId id="294" r:id="rId3"/>
    <p:sldId id="289" r:id="rId4"/>
    <p:sldId id="290" r:id="rId5"/>
    <p:sldId id="295" r:id="rId6"/>
    <p:sldId id="291" r:id="rId7"/>
    <p:sldId id="292" r:id="rId8"/>
    <p:sldId id="296" r:id="rId9"/>
    <p:sldId id="293" r:id="rId10"/>
    <p:sldId id="297" r:id="rId11"/>
    <p:sldId id="298" r:id="rId12"/>
    <p:sldId id="299" r:id="rId13"/>
    <p:sldId id="300" r:id="rId14"/>
    <p:sldId id="303" r:id="rId15"/>
    <p:sldId id="304" r:id="rId16"/>
    <p:sldId id="301" r:id="rId17"/>
    <p:sldId id="302" r:id="rId18"/>
    <p:sldId id="305" r:id="rId19"/>
    <p:sldId id="288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B1D"/>
    <a:srgbClr val="FFCC01"/>
    <a:srgbClr val="F9F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7"/>
    <p:restoredTop sz="94777"/>
  </p:normalViewPr>
  <p:slideViewPr>
    <p:cSldViewPr snapToGrid="0" snapToObjects="1">
      <p:cViewPr varScale="1">
        <p:scale>
          <a:sx n="142" d="100"/>
          <a:sy n="142" d="100"/>
        </p:scale>
        <p:origin x="13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2A835-D6C1-404A-A359-5C2910E15811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79E9-942C-C04F-8A53-D971FFB2D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90E92-8FD4-234D-89C0-7595B07D4E7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3CCA1-929B-C34C-8D00-2618D2083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6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804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A5F717-12EE-A348-A3FB-CFE8FCC4E8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 noChangeAspect="1"/>
          </p:cNvCxnSpPr>
          <p:nvPr userDrawn="1"/>
        </p:nvCxnSpPr>
        <p:spPr>
          <a:xfrm>
            <a:off x="0" y="4550228"/>
            <a:ext cx="9144000" cy="0"/>
          </a:xfrm>
          <a:prstGeom prst="line">
            <a:avLst/>
          </a:prstGeom>
          <a:ln w="38100">
            <a:solidFill>
              <a:srgbClr val="FFCC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07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18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4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7"/>
            <a:ext cx="548700" cy="39352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2491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88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59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8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48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76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87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93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tiff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587046"/>
            <a:ext cx="9144000" cy="556454"/>
          </a:xfrm>
          <a:prstGeom prst="rect">
            <a:avLst/>
          </a:prstGeom>
          <a:solidFill>
            <a:srgbClr val="991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4904" y="273844"/>
            <a:ext cx="811044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04" y="1369219"/>
            <a:ext cx="8110446" cy="32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63520" y="4767263"/>
            <a:ext cx="130421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7254" y="4767263"/>
            <a:ext cx="259989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5355" y="4767263"/>
            <a:ext cx="469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BDA5F717-12EE-A348-A3FB-CFE8FCC4E8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630004" y="4646693"/>
            <a:ext cx="1640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Information Retrieval </a:t>
            </a:r>
          </a:p>
          <a:p>
            <a:r>
              <a:rPr lang="en-US" sz="1200" b="0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and</a:t>
            </a:r>
            <a:r>
              <a:rPr lang="en-US" sz="1200" b="0" i="1" baseline="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Data Science</a:t>
            </a:r>
            <a:endParaRPr lang="en-US" sz="1050" b="0" i="1" u="none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561" y="204610"/>
            <a:ext cx="801189" cy="82296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4587046"/>
            <a:ext cx="9144000" cy="0"/>
          </a:xfrm>
          <a:prstGeom prst="line">
            <a:avLst/>
          </a:prstGeom>
          <a:ln w="57150">
            <a:solidFill>
              <a:srgbClr val="FFCC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04" y="4646693"/>
            <a:ext cx="1316736" cy="49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7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991B1D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1297288" y="2009864"/>
            <a:ext cx="2167467" cy="48547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200" dirty="0" err="1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Halil</a:t>
            </a:r>
            <a:r>
              <a:rPr lang="en-US" sz="2200" dirty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Kilicoglu</a:t>
            </a:r>
            <a:endParaRPr lang="en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3464756" y="2012196"/>
            <a:ext cx="2130501" cy="724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endParaRPr sz="1013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427356" y="1214149"/>
            <a:ext cx="6540378" cy="711295"/>
          </a:xfrm>
          <a:prstGeom prst="rect">
            <a:avLst/>
          </a:prstGeom>
        </p:spPr>
        <p:txBody>
          <a:bodyPr vert="horz" lIns="51431" tIns="51431" rIns="51431" bIns="51431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b="1" i="1" dirty="0" smtClean="0">
                <a:solidFill>
                  <a:srgbClr val="FFCC01"/>
                </a:solidFill>
              </a:rPr>
              <a:t>A Web Application for Managing the Results of PubMed Searches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</a:t>
            </a:r>
            <a:r>
              <a:rPr lang="en-US" dirty="0" smtClean="0"/>
              <a:t>15, 2018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51431" tIns="25706" rIns="51431" bIns="25706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</a:t>
            </a:fld>
            <a:endParaRPr lang="en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1755544" y="486795"/>
            <a:ext cx="5545350" cy="814182"/>
          </a:xfrm>
          <a:prstGeom prst="rect">
            <a:avLst/>
          </a:prstGeom>
          <a:noFill/>
          <a:ln>
            <a:noFill/>
          </a:ln>
        </p:spPr>
        <p:txBody>
          <a:bodyPr lIns="51431" tIns="25706" rIns="51431" bIns="25706" anchor="t" anchorCtr="0">
            <a:noAutofit/>
          </a:bodyPr>
          <a:lstStyle/>
          <a:p>
            <a:pPr algn="ctr">
              <a:buSzPct val="25000"/>
            </a:pPr>
            <a:r>
              <a:rPr lang="en-US" sz="4200" b="1" dirty="0" smtClean="0">
                <a:solidFill>
                  <a:srgbClr val="991200"/>
                </a:solidFill>
                <a:ea typeface="Abadi MT Condensed Light" charset="0"/>
                <a:cs typeface="Abadi MT Condensed Light" charset="0"/>
                <a:sym typeface="Helvetica Neue"/>
              </a:rPr>
              <a:t>Semantic MEDLINE</a:t>
            </a:r>
            <a:endParaRPr lang="en" sz="4200" b="1" dirty="0">
              <a:solidFill>
                <a:srgbClr val="991200"/>
              </a:solidFill>
              <a:ea typeface="Abadi MT Condensed Light" charset="0"/>
              <a:cs typeface="Abadi MT Condensed Light" charset="0"/>
              <a:sym typeface="Helvetica Neue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5865305" y="2009864"/>
            <a:ext cx="2571124" cy="8178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lang="en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36"/>
          <p:cNvSpPr txBox="1"/>
          <p:nvPr/>
        </p:nvSpPr>
        <p:spPr>
          <a:xfrm>
            <a:off x="3331148" y="2012196"/>
            <a:ext cx="2264110" cy="48547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200" dirty="0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Marcelo </a:t>
            </a:r>
            <a:r>
              <a:rPr lang="en-US" sz="2200" dirty="0" err="1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Fiszman</a:t>
            </a:r>
            <a:endParaRPr lang="en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6"/>
          <p:cNvSpPr txBox="1"/>
          <p:nvPr/>
        </p:nvSpPr>
        <p:spPr>
          <a:xfrm>
            <a:off x="5728865" y="2016195"/>
            <a:ext cx="2707564" cy="48547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200" dirty="0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Alejandro</a:t>
            </a:r>
            <a:r>
              <a:rPr lang="en-US" sz="2200" dirty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Rodriguez</a:t>
            </a:r>
            <a:endParaRPr lang="en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36"/>
          <p:cNvSpPr txBox="1"/>
          <p:nvPr/>
        </p:nvSpPr>
        <p:spPr>
          <a:xfrm>
            <a:off x="1004172" y="2495335"/>
            <a:ext cx="2167467" cy="48547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200" dirty="0" err="1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Dongwook</a:t>
            </a:r>
            <a:r>
              <a:rPr lang="en-US" sz="2200" dirty="0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Shin</a:t>
            </a:r>
            <a:endParaRPr lang="en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36"/>
          <p:cNvSpPr txBox="1"/>
          <p:nvPr/>
        </p:nvSpPr>
        <p:spPr>
          <a:xfrm>
            <a:off x="3331148" y="2478195"/>
            <a:ext cx="2167467" cy="48547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200" dirty="0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Anna M. Ripple</a:t>
            </a:r>
            <a:endParaRPr lang="en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36"/>
          <p:cNvSpPr txBox="1"/>
          <p:nvPr/>
        </p:nvSpPr>
        <p:spPr>
          <a:xfrm>
            <a:off x="5632222" y="2478195"/>
            <a:ext cx="3091154" cy="62437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200" dirty="0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Thomas </a:t>
            </a:r>
            <a:r>
              <a:rPr lang="en-US" sz="2200" dirty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C. </a:t>
            </a:r>
            <a:r>
              <a:rPr lang="en-US" sz="2200" dirty="0" err="1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Rindflesch</a:t>
            </a:r>
            <a:endParaRPr lang="en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2200" dirty="0" smtClean="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78775" y="3866273"/>
            <a:ext cx="1587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- Dixita Patel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Core components of Semantic MEDLINE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04" y="1157552"/>
            <a:ext cx="8110446" cy="3230287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b="1" dirty="0" smtClean="0"/>
              <a:t>2.	Automatic summarizer:</a:t>
            </a:r>
          </a:p>
          <a:p>
            <a:pPr lvl="2"/>
            <a:r>
              <a:rPr lang="en-US" dirty="0" err="1" smtClean="0"/>
              <a:t>SemRep</a:t>
            </a:r>
            <a:r>
              <a:rPr lang="en-US" dirty="0" smtClean="0"/>
              <a:t> predications from multiple documents provide input to Semantic MEDLINE summarizer, which provides a reduced and focused list of predications (“Semantic condensate”)</a:t>
            </a:r>
          </a:p>
          <a:p>
            <a:pPr lvl="2"/>
            <a:r>
              <a:rPr lang="en-US" dirty="0" smtClean="0"/>
              <a:t>Condensation are based on:</a:t>
            </a:r>
          </a:p>
          <a:p>
            <a:pPr lvl="3"/>
            <a:r>
              <a:rPr lang="en-US" dirty="0" smtClean="0"/>
              <a:t>User selected topic </a:t>
            </a:r>
          </a:p>
          <a:p>
            <a:pPr lvl="3"/>
            <a:r>
              <a:rPr lang="en-US" dirty="0" smtClean="0"/>
              <a:t>Summarization perspective (Treatment of Disease, Substance Interactions, Diagnosis).</a:t>
            </a:r>
          </a:p>
          <a:p>
            <a:pPr lvl="2"/>
            <a:r>
              <a:rPr lang="en-US" dirty="0" smtClean="0"/>
              <a:t>Semantic condensation is guided by 4 principles: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b="1" dirty="0" smtClean="0"/>
              <a:t>Relevance</a:t>
            </a:r>
            <a:r>
              <a:rPr lang="en-US" dirty="0" smtClean="0"/>
              <a:t>: Include those that are relevant to selected topic.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b="1" dirty="0" smtClean="0"/>
              <a:t>Connectivity</a:t>
            </a:r>
            <a:r>
              <a:rPr lang="en-US" dirty="0" smtClean="0"/>
              <a:t>: Include additional useful predications.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b="1" dirty="0" smtClean="0"/>
              <a:t>Novelty</a:t>
            </a:r>
            <a:r>
              <a:rPr lang="en-US" dirty="0" smtClean="0"/>
              <a:t>: Eliminate, using UMLS hierarchy information, the predications the user already knows.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US" b="1" dirty="0" smtClean="0"/>
              <a:t>Saliency</a:t>
            </a:r>
            <a:r>
              <a:rPr lang="en-US" dirty="0" smtClean="0"/>
              <a:t>: Eliminate predications with low frequency of occurrence.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0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 MEDLINE is implemented as a three tier, Java EE- based Web application, which allows separation of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user interface, application logic and data storage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application runs in a Tomcat servlet container on an Apache http server and has been developed using the Apache struts web application framework.</a:t>
            </a:r>
          </a:p>
          <a:p>
            <a:r>
              <a:rPr lang="en-US" dirty="0" smtClean="0"/>
              <a:t>This encourage the use of the MVC(Model-View-Controller) paradigm to provide a clean separation of application model, navigational code and page design code through use of Java Servlet API.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4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1" b="707"/>
          <a:stretch/>
        </p:blipFill>
        <p:spPr>
          <a:xfrm>
            <a:off x="1783080" y="0"/>
            <a:ext cx="4148920" cy="44897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32000" y="4040473"/>
            <a:ext cx="32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Semantic MEDLINE architecture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1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88" y="228888"/>
            <a:ext cx="8110446" cy="994172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04" y="1131475"/>
            <a:ext cx="8110446" cy="3230287"/>
          </a:xfrm>
        </p:spPr>
        <p:txBody>
          <a:bodyPr/>
          <a:lstStyle/>
          <a:p>
            <a:r>
              <a:rPr lang="en-US" dirty="0" smtClean="0"/>
              <a:t>Semantic MEDLINE has 4 tabs:</a:t>
            </a:r>
          </a:p>
          <a:p>
            <a:pPr lvl="1"/>
            <a:r>
              <a:rPr lang="en-US" dirty="0" smtClean="0"/>
              <a:t>Search </a:t>
            </a:r>
          </a:p>
          <a:p>
            <a:pPr lvl="2"/>
            <a:r>
              <a:rPr lang="en-US" dirty="0" smtClean="0"/>
              <a:t>It allows the user to specify query and set PubMed limits. Results can be saved in XML format for later reuse.</a:t>
            </a:r>
          </a:p>
          <a:p>
            <a:pPr lvl="1"/>
            <a:r>
              <a:rPr lang="en-US" dirty="0" err="1" smtClean="0"/>
              <a:t>SemRep</a:t>
            </a:r>
            <a:endParaRPr lang="en-US" dirty="0" smtClean="0"/>
          </a:p>
          <a:p>
            <a:pPr lvl="2"/>
            <a:r>
              <a:rPr lang="en-US" dirty="0" smtClean="0"/>
              <a:t>Presents predications extracted from citations retrieved. </a:t>
            </a:r>
          </a:p>
          <a:p>
            <a:pPr lvl="1"/>
            <a:r>
              <a:rPr lang="en-US" dirty="0" smtClean="0"/>
              <a:t>Summarization </a:t>
            </a:r>
          </a:p>
          <a:p>
            <a:pPr lvl="2"/>
            <a:r>
              <a:rPr lang="en-US" dirty="0" smtClean="0"/>
              <a:t>To select topic and perspective.</a:t>
            </a:r>
          </a:p>
          <a:p>
            <a:pPr lvl="1"/>
            <a:r>
              <a:rPr lang="en-US" dirty="0" smtClean="0"/>
              <a:t>Visualization</a:t>
            </a:r>
          </a:p>
          <a:p>
            <a:pPr lvl="2"/>
            <a:r>
              <a:rPr lang="en-US" dirty="0" smtClean="0"/>
              <a:t>Provide access to the graph representing the summarized semantic condensate.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screenshot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28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416"/>
            <a:ext cx="4636008" cy="2980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65" y="1056132"/>
            <a:ext cx="4286835" cy="29809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25696" y="2359152"/>
            <a:ext cx="661507" cy="3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36686" y="4017354"/>
            <a:ext cx="13626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Summarization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6470" y="4037076"/>
            <a:ext cx="11521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Visualization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96" y="1027472"/>
            <a:ext cx="8110446" cy="3230287"/>
          </a:xfrm>
        </p:spPr>
        <p:txBody>
          <a:bodyPr/>
          <a:lstStyle/>
          <a:p>
            <a:r>
              <a:rPr lang="en-US" dirty="0" smtClean="0"/>
              <a:t>Accuracy of </a:t>
            </a:r>
            <a:r>
              <a:rPr lang="en-US" dirty="0" err="1" smtClean="0"/>
              <a:t>SemRep</a:t>
            </a:r>
            <a:r>
              <a:rPr lang="en-US" dirty="0" smtClean="0"/>
              <a:t> is crucial to overall effectiveness of Semantic MEDLINE.</a:t>
            </a:r>
          </a:p>
          <a:p>
            <a:r>
              <a:rPr lang="en-US" dirty="0" smtClean="0"/>
              <a:t>A summary of prior evaluations of </a:t>
            </a:r>
            <a:r>
              <a:rPr lang="en-US" dirty="0" err="1" smtClean="0"/>
              <a:t>SemRep</a:t>
            </a:r>
            <a:r>
              <a:rPr lang="en-US" dirty="0" smtClean="0"/>
              <a:t> and the automatic summarizer is as follow: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09" y="2377440"/>
            <a:ext cx="6917333" cy="15819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350351" y="2962655"/>
            <a:ext cx="292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387705" y="2718814"/>
            <a:ext cx="292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387705" y="2853484"/>
            <a:ext cx="28976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63196" y="2538313"/>
            <a:ext cx="632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IsA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793" y="2682999"/>
            <a:ext cx="1458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Cause,Predispose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0281" y="2841813"/>
            <a:ext cx="15222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Disrupts, Inhibits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04" y="1195483"/>
            <a:ext cx="8110446" cy="3230287"/>
          </a:xfrm>
        </p:spPr>
        <p:txBody>
          <a:bodyPr/>
          <a:lstStyle/>
          <a:p>
            <a:r>
              <a:rPr lang="en-US" dirty="0" smtClean="0"/>
              <a:t>They are still in process of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scaling the system </a:t>
            </a:r>
            <a:r>
              <a:rPr lang="en-US" dirty="0" smtClean="0"/>
              <a:t>without compromising performance.</a:t>
            </a:r>
          </a:p>
          <a:p>
            <a:r>
              <a:rPr lang="en-US" dirty="0" smtClean="0"/>
              <a:t>One challenge is to keep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relevant data up-to-date</a:t>
            </a:r>
            <a:r>
              <a:rPr lang="en-US" dirty="0" smtClean="0"/>
              <a:t>, UMLS database and MEDLINE database.</a:t>
            </a:r>
          </a:p>
          <a:p>
            <a:pPr lvl="1"/>
            <a:r>
              <a:rPr lang="en-US" dirty="0" smtClean="0"/>
              <a:t>Putting in place procedures to automate data updating.</a:t>
            </a:r>
          </a:p>
          <a:p>
            <a:r>
              <a:rPr lang="en-US" dirty="0" smtClean="0"/>
              <a:t>They are also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exploring the extension </a:t>
            </a:r>
            <a:r>
              <a:rPr lang="en-US" dirty="0" smtClean="0"/>
              <a:t>of Semantic MEDLINE to support additional health related textual database.</a:t>
            </a:r>
          </a:p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Evaluating user interface </a:t>
            </a:r>
            <a:r>
              <a:rPr lang="en-US" dirty="0" smtClean="0"/>
              <a:t>which will improve overall effectiveness of the application.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The paper was discussed using proper subsections.</a:t>
            </a:r>
          </a:p>
          <a:p>
            <a:pPr lvl="1"/>
            <a:r>
              <a:rPr lang="en-US" dirty="0" smtClean="0"/>
              <a:t>Once we get the catch of the terms and flow, it was easy to understand.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Paper assumed that the reader might be knowing about PubMed, MEDLINE, UMLS. So, it took time to get the terms at place.</a:t>
            </a:r>
          </a:p>
          <a:p>
            <a:pPr lvl="1"/>
            <a:r>
              <a:rPr lang="en-US" dirty="0" smtClean="0"/>
              <a:t>It lacked the application working diagram, which I think that the diagram of the flow might have helped to understand the system fast.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54376" y="4779646"/>
            <a:ext cx="1304214" cy="273844"/>
          </a:xfrm>
        </p:spPr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242" y="897511"/>
            <a:ext cx="3788960" cy="5726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043483" y="4790435"/>
            <a:ext cx="459783" cy="275179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2644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04" y="1140619"/>
            <a:ext cx="8110446" cy="3230287"/>
          </a:xfrm>
        </p:spPr>
        <p:txBody>
          <a:bodyPr/>
          <a:lstStyle/>
          <a:p>
            <a:r>
              <a:rPr lang="en-US" dirty="0" smtClean="0"/>
              <a:t>What the paper is about : Need for new approach</a:t>
            </a:r>
          </a:p>
          <a:p>
            <a:r>
              <a:rPr lang="en-US" dirty="0" smtClean="0"/>
              <a:t>Understanding the new approach : Semantic MEDLINE</a:t>
            </a:r>
          </a:p>
          <a:p>
            <a:r>
              <a:rPr lang="en-US" dirty="0" smtClean="0"/>
              <a:t>It’s implementation : Architecture and UI</a:t>
            </a:r>
          </a:p>
          <a:p>
            <a:r>
              <a:rPr lang="en-US" dirty="0" smtClean="0"/>
              <a:t>Detail explanation taking one use case</a:t>
            </a:r>
          </a:p>
          <a:p>
            <a:r>
              <a:rPr lang="en-US" dirty="0" smtClean="0"/>
              <a:t>Evaluation of system</a:t>
            </a:r>
          </a:p>
          <a:p>
            <a:r>
              <a:rPr lang="en-US" dirty="0" smtClean="0"/>
              <a:t>DEMO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04904" y="122514"/>
            <a:ext cx="8110446" cy="994172"/>
          </a:xfrm>
        </p:spPr>
        <p:txBody>
          <a:bodyPr/>
          <a:lstStyle/>
          <a:p>
            <a:r>
              <a:rPr lang="en-US" dirty="0" smtClean="0"/>
              <a:t>What the paper is about?	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04904" y="1080384"/>
            <a:ext cx="8110446" cy="3230287"/>
          </a:xfrm>
        </p:spPr>
        <p:txBody>
          <a:bodyPr/>
          <a:lstStyle/>
          <a:p>
            <a:r>
              <a:rPr lang="en-US" dirty="0" smtClean="0"/>
              <a:t>It is about Semantic Medline, a web application that:</a:t>
            </a:r>
          </a:p>
          <a:p>
            <a:pPr lvl="1"/>
            <a:r>
              <a:rPr lang="en-US" dirty="0" smtClean="0"/>
              <a:t> </a:t>
            </a:r>
            <a:r>
              <a:rPr lang="en-US" i="1" dirty="0"/>
              <a:t>M</a:t>
            </a:r>
            <a:r>
              <a:rPr lang="en-US" i="1" dirty="0" smtClean="0"/>
              <a:t>anages</a:t>
            </a:r>
            <a:r>
              <a:rPr lang="en-US" dirty="0" smtClean="0"/>
              <a:t> the results of PubMed searches by </a:t>
            </a:r>
            <a:r>
              <a:rPr lang="en-US" i="1" dirty="0" smtClean="0"/>
              <a:t>Summarizing</a:t>
            </a:r>
            <a:r>
              <a:rPr lang="en-US" dirty="0" smtClean="0"/>
              <a:t> and </a:t>
            </a:r>
            <a:r>
              <a:rPr lang="en-US" i="1" dirty="0" smtClean="0"/>
              <a:t>Visualizin</a:t>
            </a:r>
            <a:r>
              <a:rPr lang="en-US" i="1" dirty="0" smtClean="0"/>
              <a:t>g </a:t>
            </a:r>
            <a:r>
              <a:rPr lang="en-US" dirty="0" smtClean="0"/>
              <a:t>semantic predicates extracted from MEDLINE citations.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i="1" dirty="0" smtClean="0"/>
              <a:t>Linking results </a:t>
            </a:r>
            <a:r>
              <a:rPr lang="en-US" dirty="0" smtClean="0"/>
              <a:t>to several structured resource to provide  an integrated environment.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82" y="2074556"/>
            <a:ext cx="1896533" cy="1098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22" y="2070212"/>
            <a:ext cx="1786720" cy="12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04" y="248167"/>
            <a:ext cx="8110446" cy="994172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eed for new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04" y="1083695"/>
            <a:ext cx="8110446" cy="3230287"/>
          </a:xfrm>
        </p:spPr>
        <p:txBody>
          <a:bodyPr/>
          <a:lstStyle/>
          <a:p>
            <a:r>
              <a:rPr lang="en-US" dirty="0" smtClean="0"/>
              <a:t>Traditional information retrieval tools often challenge users with the large number of items returned.</a:t>
            </a:r>
          </a:p>
          <a:p>
            <a:r>
              <a:rPr lang="en-US" dirty="0" smtClean="0"/>
              <a:t>PubMed provides access to over 17 million citations from 5000 journals in the MEDLINE database.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4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 rot="3261991">
            <a:off x="4730723" y="2508677"/>
            <a:ext cx="1785203" cy="1320415"/>
          </a:xfrm>
          <a:prstGeom prst="cloudCallout">
            <a:avLst>
              <a:gd name="adj1" fmla="val -11935"/>
              <a:gd name="adj2" fmla="val 670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one to read!!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65" y="2907691"/>
            <a:ext cx="1683115" cy="1691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5" y="2850905"/>
            <a:ext cx="2033044" cy="1805385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>
            <a:off x="2345267" y="3996267"/>
            <a:ext cx="1007533" cy="27432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2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Diagonal Corner Rectangle 19"/>
          <p:cNvSpPr/>
          <p:nvPr/>
        </p:nvSpPr>
        <p:spPr>
          <a:xfrm>
            <a:off x="3090672" y="2066544"/>
            <a:ext cx="4206240" cy="2131468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>
          <a:xfrm>
            <a:off x="345546" y="1920485"/>
            <a:ext cx="2891430" cy="2304043"/>
          </a:xfrm>
          <a:prstGeom prst="round2DiagRect">
            <a:avLst>
              <a:gd name="adj1" fmla="val 15243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the search results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76"/>
          <a:stretch/>
        </p:blipFill>
        <p:spPr>
          <a:xfrm>
            <a:off x="345546" y="1021572"/>
            <a:ext cx="8110537" cy="8156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5</a:t>
            </a:fld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401816" y="1435970"/>
            <a:ext cx="467360" cy="982133"/>
          </a:xfrm>
          <a:prstGeom prst="downArrow">
            <a:avLst/>
          </a:prstGeom>
          <a:ln cap="fla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4904" y="1920485"/>
            <a:ext cx="10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Retrieval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2" y="2326420"/>
            <a:ext cx="2033044" cy="18981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9105" y="3924446"/>
            <a:ext cx="1152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500 citations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090672" y="2865809"/>
            <a:ext cx="1618488" cy="594360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77534" y="2715768"/>
            <a:ext cx="12447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130" y="2350009"/>
            <a:ext cx="1855774" cy="14025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78808" y="3593592"/>
            <a:ext cx="17373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Network of relations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16102" y="4224528"/>
            <a:ext cx="2039112" cy="2851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 retrieval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288536" y="4271920"/>
            <a:ext cx="1764792" cy="2597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Semantic MEDLINE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00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1" grpId="0" animBg="1"/>
      <p:bldP spid="12" grpId="0"/>
      <p:bldP spid="16" grpId="0" animBg="1"/>
      <p:bldP spid="17" grpId="0"/>
      <p:bldP spid="19" grpId="0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143062"/>
            <a:ext cx="8185150" cy="994172"/>
          </a:xfrm>
        </p:spPr>
        <p:txBody>
          <a:bodyPr/>
          <a:lstStyle/>
          <a:p>
            <a:r>
              <a:rPr lang="en-US" dirty="0" smtClean="0"/>
              <a:t>Solution: Seamless integration of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175" y="991626"/>
            <a:ext cx="8110446" cy="3230287"/>
          </a:xfrm>
        </p:spPr>
        <p:txBody>
          <a:bodyPr/>
          <a:lstStyle/>
          <a:p>
            <a:r>
              <a:rPr lang="en-US" dirty="0" smtClean="0"/>
              <a:t>Information Retrieval</a:t>
            </a:r>
            <a:endParaRPr lang="en-US" dirty="0"/>
          </a:p>
          <a:p>
            <a:pPr lvl="1"/>
            <a:r>
              <a:rPr lang="en-US" dirty="0" smtClean="0"/>
              <a:t>From PubMed search using MEDLINE database.</a:t>
            </a:r>
          </a:p>
          <a:p>
            <a:r>
              <a:rPr lang="en-US" dirty="0" smtClean="0"/>
              <a:t>Natural Language Processing (</a:t>
            </a:r>
            <a:r>
              <a:rPr lang="en-US" dirty="0" err="1" smtClean="0"/>
              <a:t>SemRep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Representing text in semantic predicates form.</a:t>
            </a:r>
          </a:p>
          <a:p>
            <a:r>
              <a:rPr lang="en-US" b="1" dirty="0" smtClean="0"/>
              <a:t>Automatic summarization</a:t>
            </a:r>
          </a:p>
          <a:p>
            <a:pPr lvl="1"/>
            <a:r>
              <a:rPr lang="en-US" dirty="0"/>
              <a:t>Informative overview of the most relevant information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Indicative link to source text and information with the help of graph.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basic terminologies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04" y="1157553"/>
            <a:ext cx="8110446" cy="3230287"/>
          </a:xfrm>
        </p:spPr>
        <p:txBody>
          <a:bodyPr/>
          <a:lstStyle/>
          <a:p>
            <a:r>
              <a:rPr lang="en-US" dirty="0" smtClean="0"/>
              <a:t>MEDLINE</a:t>
            </a:r>
          </a:p>
          <a:p>
            <a:pPr lvl="1"/>
            <a:r>
              <a:rPr lang="en-US" dirty="0" smtClean="0"/>
              <a:t>Bibliographic database of life science and biomedical information.</a:t>
            </a:r>
          </a:p>
          <a:p>
            <a:r>
              <a:rPr lang="en-US" dirty="0" smtClean="0"/>
              <a:t>PubMed</a:t>
            </a:r>
          </a:p>
          <a:p>
            <a:pPr lvl="1"/>
            <a:r>
              <a:rPr lang="en-US" dirty="0" smtClean="0"/>
              <a:t>Free search engine accessing primarily the MEDLINE database.</a:t>
            </a:r>
          </a:p>
          <a:p>
            <a:r>
              <a:rPr lang="en-US" dirty="0" smtClean="0"/>
              <a:t>U.S National Library of Medicine (NLM) at National Institute of Health maintains the Database.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MEDLINE: Working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59183" y="2203704"/>
            <a:ext cx="1069848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PubMed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72558" y="2203704"/>
            <a:ext cx="1069848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SemRep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18039" y="2203704"/>
            <a:ext cx="1069848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Summarize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63520" y="2203704"/>
            <a:ext cx="1069848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Visualize</a:t>
            </a:r>
            <a:endParaRPr lang="en-US" dirty="0"/>
          </a:p>
        </p:txBody>
      </p:sp>
      <p:sp>
        <p:nvSpPr>
          <p:cNvPr id="12" name="Right Arrow Callout 11"/>
          <p:cNvSpPr/>
          <p:nvPr/>
        </p:nvSpPr>
        <p:spPr>
          <a:xfrm>
            <a:off x="338328" y="2290572"/>
            <a:ext cx="995407" cy="512064"/>
          </a:xfrm>
          <a:prstGeom prst="right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0312" y="2889504"/>
            <a:ext cx="7589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user</a:t>
            </a:r>
            <a:endParaRPr lang="en-US" dirty="0"/>
          </a:p>
        </p:txBody>
      </p:sp>
      <p:sp>
        <p:nvSpPr>
          <p:cNvPr id="14" name="Can 13"/>
          <p:cNvSpPr/>
          <p:nvPr/>
        </p:nvSpPr>
        <p:spPr>
          <a:xfrm>
            <a:off x="1533299" y="3404568"/>
            <a:ext cx="921615" cy="8412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MEDLINEDB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99406" y="3474720"/>
            <a:ext cx="1143000" cy="771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533299" y="1152144"/>
            <a:ext cx="995732" cy="5577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159560" y="1152144"/>
            <a:ext cx="1147264" cy="5577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Semantic Predications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937353" y="1095780"/>
            <a:ext cx="1125181" cy="64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Salient </a:t>
            </a:r>
            <a:r>
              <a:rPr lang="en-US" smtClean="0"/>
              <a:t>Semantic Predications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693063" y="1095780"/>
            <a:ext cx="1144492" cy="6141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Informative Graph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4" idx="1"/>
            <a:endCxn id="7" idx="2"/>
          </p:cNvCxnSpPr>
          <p:nvPr/>
        </p:nvCxnSpPr>
        <p:spPr>
          <a:xfrm flipV="1">
            <a:off x="1994107" y="2889504"/>
            <a:ext cx="0" cy="51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94107" y="1688640"/>
            <a:ext cx="0" cy="51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655267" y="2932054"/>
            <a:ext cx="0" cy="51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662078" y="1709928"/>
            <a:ext cx="0" cy="51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493211" y="1688640"/>
            <a:ext cx="0" cy="51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212283" y="1688640"/>
            <a:ext cx="0" cy="515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6" idx="3"/>
            <a:endCxn id="8" idx="1"/>
          </p:cNvCxnSpPr>
          <p:nvPr/>
        </p:nvCxnSpPr>
        <p:spPr>
          <a:xfrm>
            <a:off x="2529031" y="1431036"/>
            <a:ext cx="643527" cy="11155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7" idx="3"/>
            <a:endCxn id="10" idx="1"/>
          </p:cNvCxnSpPr>
          <p:nvPr/>
        </p:nvCxnSpPr>
        <p:spPr>
          <a:xfrm>
            <a:off x="4306824" y="1431036"/>
            <a:ext cx="611215" cy="11155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8" idx="3"/>
            <a:endCxn id="11" idx="1"/>
          </p:cNvCxnSpPr>
          <p:nvPr/>
        </p:nvCxnSpPr>
        <p:spPr>
          <a:xfrm>
            <a:off x="6062534" y="1415820"/>
            <a:ext cx="600986" cy="11307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844887" y="3463834"/>
            <a:ext cx="1143000" cy="771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Structured Biomedical Data</a:t>
            </a:r>
            <a:endParaRPr lang="en-US" dirty="0"/>
          </a:p>
        </p:txBody>
      </p:sp>
      <p:cxnSp>
        <p:nvCxnSpPr>
          <p:cNvPr id="36" name="Curved Connector 35"/>
          <p:cNvCxnSpPr>
            <a:stCxn id="19" idx="0"/>
            <a:endCxn id="16" idx="0"/>
          </p:cNvCxnSpPr>
          <p:nvPr/>
        </p:nvCxnSpPr>
        <p:spPr>
          <a:xfrm rot="16200000" flipH="1" flipV="1">
            <a:off x="4620055" y="-1493110"/>
            <a:ext cx="56364" cy="5234144"/>
          </a:xfrm>
          <a:prstGeom prst="curvedConnector3">
            <a:avLst>
              <a:gd name="adj1" fmla="val -4055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9" idx="3"/>
            <a:endCxn id="34" idx="3"/>
          </p:cNvCxnSpPr>
          <p:nvPr/>
        </p:nvCxnSpPr>
        <p:spPr>
          <a:xfrm flipH="1">
            <a:off x="5987887" y="1402854"/>
            <a:ext cx="1849668" cy="2446528"/>
          </a:xfrm>
          <a:prstGeom prst="curvedConnector3">
            <a:avLst>
              <a:gd name="adj1" fmla="val -123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endCxn id="15" idx="2"/>
          </p:cNvCxnSpPr>
          <p:nvPr/>
        </p:nvCxnSpPr>
        <p:spPr>
          <a:xfrm rot="10800000" flipV="1">
            <a:off x="3670907" y="1402854"/>
            <a:ext cx="4166649" cy="2842962"/>
          </a:xfrm>
          <a:prstGeom prst="curvedConnector4">
            <a:avLst>
              <a:gd name="adj1" fmla="val -10844"/>
              <a:gd name="adj2" fmla="val 108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57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Core components of Semantic MEDLINE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04" y="1157552"/>
            <a:ext cx="8110446" cy="3230287"/>
          </a:xfrm>
        </p:spPr>
        <p:txBody>
          <a:bodyPr>
            <a:normAutofit/>
          </a:bodyPr>
          <a:lstStyle/>
          <a:p>
            <a:pPr marL="685800" lvl="1" indent="-342900">
              <a:buFont typeface="+mj-lt"/>
              <a:buAutoNum type="arabicPeriod"/>
            </a:pPr>
            <a:r>
              <a:rPr lang="en-US" b="1" dirty="0" err="1" smtClean="0"/>
              <a:t>SemRep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Extracts semantic predication (subject-predicate-object triples) from text.</a:t>
            </a:r>
          </a:p>
          <a:p>
            <a:pPr lvl="2"/>
            <a:r>
              <a:rPr lang="en-US" dirty="0" smtClean="0"/>
              <a:t>This uses domain knowledge provided by UMLS (Unified Medical Language System), which integrates and distributes key terminology, classification and coding standards. </a:t>
            </a:r>
          </a:p>
          <a:p>
            <a:pPr lvl="2"/>
            <a:r>
              <a:rPr lang="en-US" dirty="0" smtClean="0"/>
              <a:t>It represents textual content with semantic predications consisting of UMLS </a:t>
            </a:r>
            <a:r>
              <a:rPr lang="en-US" dirty="0" err="1" smtClean="0"/>
              <a:t>Metathesauras</a:t>
            </a:r>
            <a:r>
              <a:rPr lang="en-US" dirty="0" smtClean="0"/>
              <a:t> concepts as </a:t>
            </a:r>
            <a:r>
              <a:rPr lang="en-US" b="1" i="1" dirty="0" smtClean="0"/>
              <a:t>arguments</a:t>
            </a:r>
            <a:r>
              <a:rPr lang="en-US" dirty="0" smtClean="0"/>
              <a:t> and UMLS Semantic Network relations as </a:t>
            </a:r>
            <a:r>
              <a:rPr lang="en-US" b="1" i="1" dirty="0" smtClean="0"/>
              <a:t>predicates</a:t>
            </a:r>
            <a:r>
              <a:rPr lang="en-US" dirty="0" smtClean="0"/>
              <a:t>.  </a:t>
            </a:r>
          </a:p>
          <a:p>
            <a:pPr lvl="2"/>
            <a:r>
              <a:rPr lang="en-US" dirty="0" smtClean="0"/>
              <a:t>Example</a:t>
            </a:r>
          </a:p>
          <a:p>
            <a:pPr lvl="3"/>
            <a:r>
              <a:rPr lang="en-US" altLang="en-US" sz="1600" dirty="0">
                <a:solidFill>
                  <a:schemeClr val="accent2"/>
                </a:solidFill>
              </a:rPr>
              <a:t>aromatase inhibitor</a:t>
            </a:r>
            <a:r>
              <a:rPr lang="en-US" altLang="en-US" sz="1600" dirty="0"/>
              <a:t> provides </a:t>
            </a:r>
            <a:r>
              <a:rPr lang="en-US" altLang="en-US" sz="1600" dirty="0">
                <a:solidFill>
                  <a:schemeClr val="accent2"/>
                </a:solidFill>
              </a:rPr>
              <a:t>mortality benefit in</a:t>
            </a:r>
            <a:r>
              <a:rPr lang="en-US" altLang="en-US" sz="1600" dirty="0"/>
              <a:t> early </a:t>
            </a:r>
            <a:r>
              <a:rPr lang="en-US" altLang="en-US" sz="1600" dirty="0">
                <a:solidFill>
                  <a:schemeClr val="accent2"/>
                </a:solidFill>
              </a:rPr>
              <a:t>breast </a:t>
            </a:r>
            <a:r>
              <a:rPr lang="en-US" altLang="en-US" sz="1600" dirty="0" smtClean="0">
                <a:solidFill>
                  <a:schemeClr val="accent2"/>
                </a:solidFill>
              </a:rPr>
              <a:t>carcinoma</a:t>
            </a:r>
          </a:p>
          <a:p>
            <a:pPr lvl="3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Feb 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Semantic MEDLINE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5F717-12EE-A348-A3FB-CFE8FCC4E8AC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50208" y="3333780"/>
            <a:ext cx="2862072" cy="40011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/>
            <a:r>
              <a:rPr lang="en-US" altLang="en-US" sz="2000" b="1" dirty="0" smtClean="0">
                <a:solidFill>
                  <a:srgbClr val="000000"/>
                </a:solidFill>
                <a:latin typeface="Arial" charset="0"/>
              </a:rPr>
              <a:t>Aromatase Inhibitors</a:t>
            </a:r>
            <a:endParaRPr lang="en-US" alt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556811" y="3333780"/>
            <a:ext cx="1880643" cy="40011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1" hangingPunct="1"/>
            <a:r>
              <a:rPr lang="en-US" altLang="en-US" sz="2000" b="1" dirty="0" smtClean="0">
                <a:solidFill>
                  <a:srgbClr val="000000"/>
                </a:solidFill>
                <a:latin typeface="Arial" charset="0"/>
              </a:rPr>
              <a:t>Breast cancer</a:t>
            </a:r>
            <a:endParaRPr lang="en-US" alt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3912280" y="3533835"/>
            <a:ext cx="1644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64158" y="3233753"/>
            <a:ext cx="9407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TREATS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41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E97D440-AC0D-2948-B999-F528D41BAAC3}" vid="{FDCB8264-CDDA-C142-BE05-1C172407A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USC-IRDS-PPT-Template</Template>
  <TotalTime>1437</TotalTime>
  <Words>838</Words>
  <Application>Microsoft Macintosh PowerPoint</Application>
  <PresentationFormat>On-screen Show (16:9)</PresentationFormat>
  <Paragraphs>183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Abadi MT Condensed Light</vt:lpstr>
      <vt:lpstr>Calibri</vt:lpstr>
      <vt:lpstr>Calibri Light</vt:lpstr>
      <vt:lpstr>Helvetica Neue</vt:lpstr>
      <vt:lpstr>Arial</vt:lpstr>
      <vt:lpstr>Custom Design</vt:lpstr>
      <vt:lpstr>PowerPoint Presentation</vt:lpstr>
      <vt:lpstr>Overview </vt:lpstr>
      <vt:lpstr>What the paper is about? </vt:lpstr>
      <vt:lpstr>Need for new approach</vt:lpstr>
      <vt:lpstr>Managing the search results </vt:lpstr>
      <vt:lpstr>Solution: Seamless integration of technologies</vt:lpstr>
      <vt:lpstr>Understanding basic terminologies</vt:lpstr>
      <vt:lpstr>Semantic MEDLINE: Working</vt:lpstr>
      <vt:lpstr>   Core components of Semantic MEDLINE</vt:lpstr>
      <vt:lpstr>   Core components of Semantic MEDLINE</vt:lpstr>
      <vt:lpstr>System Implementation</vt:lpstr>
      <vt:lpstr>PowerPoint Presentation</vt:lpstr>
      <vt:lpstr>User Interface</vt:lpstr>
      <vt:lpstr>UI screenshot</vt:lpstr>
      <vt:lpstr>PowerPoint Presentation</vt:lpstr>
      <vt:lpstr>Evaluation </vt:lpstr>
      <vt:lpstr>Current work</vt:lpstr>
      <vt:lpstr>Pros and Cons</vt:lpstr>
      <vt:lpstr>THANK YOU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Dixita Patel</dc:creator>
  <cp:lastModifiedBy>Dixita Patel</cp:lastModifiedBy>
  <cp:revision>65</cp:revision>
  <dcterms:created xsi:type="dcterms:W3CDTF">2018-02-14T22:47:30Z</dcterms:created>
  <dcterms:modified xsi:type="dcterms:W3CDTF">2018-02-15T22:45:14Z</dcterms:modified>
</cp:coreProperties>
</file>